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8" r:id="rId5"/>
    <p:sldId id="257" r:id="rId6"/>
    <p:sldId id="259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68" r:id="rId17"/>
    <p:sldId id="269" r:id="rId18"/>
    <p:sldId id="270" r:id="rId19"/>
    <p:sldId id="267" r:id="rId20"/>
    <p:sldId id="271" r:id="rId21"/>
    <p:sldId id="273" r:id="rId22"/>
    <p:sldId id="280" r:id="rId23"/>
    <p:sldId id="281" r:id="rId24"/>
    <p:sldId id="282" r:id="rId25"/>
    <p:sldId id="274" r:id="rId26"/>
    <p:sldId id="275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 varScale="1">
        <p:scale>
          <a:sx n="79" d="100"/>
          <a:sy n="79" d="100"/>
        </p:scale>
        <p:origin x="-1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8FEF61-25F2-4FA5-ACED-101EADEE3C66}" type="datetimeFigureOut">
              <a:rPr lang="pl-PL" smtClean="0"/>
              <a:pPr/>
              <a:t>25.08.2014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92A0DD-60BA-4FFA-B75F-04BB3D999400}" type="slidenum">
              <a:rPr lang="pl-PL" smtClean="0"/>
              <a:pPr/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zse.com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.pn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6" Type="http://schemas.openxmlformats.org/officeDocument/2006/relationships/image" Target="../media/image58.jpeg"/><Relationship Id="rId7" Type="http://schemas.openxmlformats.org/officeDocument/2006/relationships/image" Target="../media/image59.jpeg"/><Relationship Id="rId8" Type="http://schemas.openxmlformats.org/officeDocument/2006/relationships/image" Target="../media/image60.jpeg"/><Relationship Id="rId9" Type="http://schemas.openxmlformats.org/officeDocument/2006/relationships/image" Target="../media/image61.jpeg"/><Relationship Id="rId1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2780928"/>
            <a:ext cx="61722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/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/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/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>
                <a:solidFill>
                  <a:schemeClr val="accent1"/>
                </a:solidFill>
              </a:rPr>
              <a:t/>
            </a:r>
            <a:br>
              <a:rPr lang="pl-PL" sz="3200" dirty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/>
            </a:r>
            <a:br>
              <a:rPr lang="pl-PL" sz="3200" dirty="0" smtClean="0">
                <a:solidFill>
                  <a:schemeClr val="accent1"/>
                </a:solidFill>
              </a:rPr>
            </a:br>
            <a:r>
              <a:rPr lang="pl-PL" sz="3200" dirty="0" smtClean="0">
                <a:solidFill>
                  <a:schemeClr val="accent1"/>
                </a:solidFill>
              </a:rPr>
              <a:t>Szkoła Promująca Zdrowie</a:t>
            </a:r>
            <a:r>
              <a:rPr lang="pl-PL" dirty="0" smtClean="0">
                <a:solidFill>
                  <a:schemeClr val="accent1"/>
                </a:solidFill>
              </a:rPr>
              <a:t/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dirty="0" smtClean="0">
                <a:solidFill>
                  <a:schemeClr val="accent1"/>
                </a:solidFill>
              </a:rPr>
              <a:t/>
            </a:r>
            <a:br>
              <a:rPr lang="pl-PL" dirty="0" smtClean="0">
                <a:solidFill>
                  <a:schemeClr val="accent1"/>
                </a:solidFill>
              </a:rPr>
            </a:br>
            <a:r>
              <a:rPr lang="pl-PL" sz="31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ZESPOLE SZKÓŁ EKONOMICZNYCH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w okresie przygotowawczym</a:t>
            </a:r>
            <a:r>
              <a:rPr lang="pl-PL" sz="31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pl-PL" sz="31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pl-PL" sz="31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pl-PL" sz="310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1880" y="4653136"/>
            <a:ext cx="4966320" cy="1721786"/>
          </a:xfrm>
        </p:spPr>
        <p:txBody>
          <a:bodyPr/>
          <a:lstStyle/>
          <a:p>
            <a:pPr algn="ctr"/>
            <a:r>
              <a:rPr lang="pl-PL" dirty="0" smtClean="0"/>
              <a:t>Praca szkoły w okresie</a:t>
            </a:r>
          </a:p>
          <a:p>
            <a:pPr algn="ctr"/>
            <a:r>
              <a:rPr lang="pl-PL" dirty="0"/>
              <a:t>o</a:t>
            </a:r>
            <a:r>
              <a:rPr lang="pl-PL" dirty="0" smtClean="0"/>
              <a:t>d 27.03.2013r. do 28.03.2014r</a:t>
            </a:r>
          </a:p>
          <a:p>
            <a:pPr algn="ctr"/>
            <a:endParaRPr lang="pl-PL" dirty="0"/>
          </a:p>
        </p:txBody>
      </p:sp>
      <p:pic>
        <p:nvPicPr>
          <p:cNvPr id="5" name="irc_mi" descr="http://zse.com.pl/images/baner/przenikanie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6"/>
            <a:ext cx="50196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zse.com.pl/thumb/herb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45224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Szerzenie kultury fizycznej mające na celu integrację środowiska i społeczności szkolnej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 smtClean="0"/>
              <a:t>Dnia 05.04.2014 (sobota) odbył się </a:t>
            </a:r>
            <a:r>
              <a:rPr lang="cs-CZ" sz="1800" b="1" dirty="0" smtClean="0"/>
              <a:t>XXXI Bieg Szpęgawski</a:t>
            </a:r>
            <a:r>
              <a:rPr lang="cs-CZ" sz="1800" dirty="0" smtClean="0"/>
              <a:t>.</a:t>
            </a:r>
            <a:endParaRPr lang="pl-PL" sz="1800" dirty="0" smtClean="0"/>
          </a:p>
          <a:p>
            <a:r>
              <a:rPr lang="cs-CZ" sz="1800" dirty="0" smtClean="0"/>
              <a:t>Reprezentacja ZSE - </a:t>
            </a:r>
            <a:r>
              <a:rPr lang="cs-CZ" sz="1800" u="sng" dirty="0" smtClean="0"/>
              <a:t>młodzież oraz nauczyciele</a:t>
            </a:r>
            <a:r>
              <a:rPr lang="cs-CZ" sz="1800" dirty="0" smtClean="0"/>
              <a:t>- spróbowali swoich sił w biegu. Jak co roku liczna grupa uczniów naszej szkoły wspierała organizatorów przy sędziowaniu.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pPr>
              <a:spcBef>
                <a:spcPts val="0"/>
              </a:spcBef>
            </a:pPr>
            <a:r>
              <a:rPr lang="pl-PL" sz="1800" dirty="0" smtClean="0"/>
              <a:t>Sukcesy w </a:t>
            </a:r>
            <a:r>
              <a:rPr lang="pl-PL" sz="1800" b="1" dirty="0" smtClean="0"/>
              <a:t>piłce siatkowej</a:t>
            </a:r>
            <a:r>
              <a:rPr lang="pl-PL" sz="1800" dirty="0" smtClean="0"/>
              <a:t> dziewcząt -11.02.2014(wtorek)</a:t>
            </a:r>
          </a:p>
          <a:p>
            <a:pPr>
              <a:spcBef>
                <a:spcPts val="0"/>
              </a:spcBef>
              <a:buNone/>
            </a:pPr>
            <a:r>
              <a:rPr lang="pl-PL" sz="1800" dirty="0" smtClean="0"/>
              <a:t>- </a:t>
            </a:r>
            <a:r>
              <a:rPr lang="pl-PL" sz="1400" dirty="0" smtClean="0"/>
              <a:t>ZSE PONOWNYM MISTRZEM POWIATU!!!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XXXI Bieg Szp&amp;eogon;gawski -&amp;nbsp2014-04-05 -&amp;nbspdscn3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2900362"/>
            <a:ext cx="1409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XXXI Bieg Szp&amp;eogon;gawski -&amp;nbsp2014-04-05 -&amp;nbspDSCN37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24944"/>
            <a:ext cx="1400175" cy="10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XXXI Bieg Szp&amp;eogon;gawski -&amp;nbsp2014-04-05 -&amp;nbspdscn37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924944"/>
            <a:ext cx="1397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zse.com.pl/sport/img156/02psDZfin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941168"/>
            <a:ext cx="2181225" cy="143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zse.com.pl/sport/img156/05psDZfin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4869160"/>
            <a:ext cx="2276475" cy="149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Szerzenie kultury fizycznej mające na celu integrację środowiska i społeczności szkolnej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1800" dirty="0" smtClean="0"/>
              <a:t>Turniej Piłki Siatkowej o Puchar Młodzieżowej Rady Powiatu Starogardzkiego - 18.12.2013 </a:t>
            </a:r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cs-CZ" sz="1800" dirty="0" smtClean="0"/>
          </a:p>
          <a:p>
            <a:r>
              <a:rPr lang="cs-CZ" sz="1800" dirty="0" smtClean="0"/>
              <a:t>Półfinały Mistrzostw Powiatu w piłce ręcznej dziewcząt</a:t>
            </a:r>
            <a:endParaRPr lang="pl-PL" sz="1800" dirty="0" smtClean="0"/>
          </a:p>
          <a:p>
            <a:endParaRPr lang="pl-PL" sz="1800" b="1" dirty="0" smtClean="0"/>
          </a:p>
          <a:p>
            <a:endParaRPr lang="pl-PL" sz="1800" b="1" dirty="0" smtClean="0"/>
          </a:p>
          <a:p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zse.com.pl/sport/img155/01RADA2013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2124075" cy="13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zse.com.pl/sport/img155/02RADA2013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348880"/>
            <a:ext cx="2143125" cy="14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zse.com.pl/sport/img146/01pRdz2013r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1924050" cy="126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zse.com.pl/sport/img146/03pRdz2013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81128"/>
            <a:ext cx="1695450" cy="111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zse.com.pl/sport/img146/09pRdz2013r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437112"/>
            <a:ext cx="2005229" cy="131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b="1" dirty="0" smtClean="0"/>
              <a:t>Sport to zdrowie – obchody dnia zdrowia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dirty="0" smtClean="0"/>
              <a:t>     Integracja społeczności szkolnej poprzez zabawę i rywalizację sportową w Dniu Dziecka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pl-PL" sz="1800" dirty="0" smtClean="0"/>
              <a:t>     Finał SZKOLNEJ LIGI FUTSAL</a:t>
            </a:r>
            <a:r>
              <a:rPr lang="cs-CZ" sz="1800" dirty="0" smtClean="0"/>
              <a:t>- </a:t>
            </a:r>
            <a:r>
              <a:rPr lang="pl-PL" sz="1900" dirty="0" smtClean="0"/>
              <a:t> 27.02.2014 </a:t>
            </a:r>
          </a:p>
          <a:p>
            <a:pPr>
              <a:buNone/>
            </a:pPr>
            <a:r>
              <a:rPr lang="pl-PL" sz="1900" dirty="0" smtClean="0"/>
              <a:t>     bezkonkurencyjna okazała się klasa III Ti i to ona została mistrzem szkoły w roku szkolnym 2013/2014. </a:t>
            </a:r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endParaRPr lang="pl-PL" sz="1900" dirty="0" smtClean="0"/>
          </a:p>
          <a:p>
            <a:pPr>
              <a:buNone/>
            </a:pPr>
            <a:r>
              <a:rPr lang="pl-PL" sz="1200" dirty="0" smtClean="0"/>
              <a:t>                  mistrzowie szkoły – kl. 3 Ti                      vice mistrzowie szkoły – kl. IV Tc</a:t>
            </a:r>
          </a:p>
          <a:p>
            <a:pPr>
              <a:buNone/>
            </a:pPr>
            <a:endParaRPr lang="pl-PL" sz="1200" dirty="0"/>
          </a:p>
        </p:txBody>
      </p:sp>
      <p:pic>
        <p:nvPicPr>
          <p:cNvPr id="5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zse.com.pl/wydarzenia/img167/02pal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19145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zse.com.pl/wydarzenia/img167/03pal_resiz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1743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zse.com.pl/wydarzenia/img167/05pal_resiz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276872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zse.com.pl/sport/img166/ITd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25144"/>
            <a:ext cx="1724025" cy="10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http://zse.com.pl/sport/img166/IVTc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725144"/>
            <a:ext cx="1676400" cy="10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Profilaktyka prozdrowotna- promocja zdrowego stylu życia, przeciwdziałanie zachowaniom ryzykownym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1800" dirty="0" smtClean="0"/>
              <a:t>W ramach akcji </a:t>
            </a:r>
            <a:r>
              <a:rPr lang="cs-CZ" sz="1800" b="1" i="1" dirty="0" smtClean="0"/>
              <a:t>„Zostań genetycznym bliźniakiem”</a:t>
            </a:r>
            <a:r>
              <a:rPr lang="cs-CZ" sz="1800" dirty="0" smtClean="0"/>
              <a:t>  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/>
              <a:t>     zorganizowanej po raz pierwszy </a:t>
            </a:r>
            <a:r>
              <a:rPr lang="cs-CZ" sz="1800" u="sng" dirty="0" smtClean="0"/>
              <a:t>25 kwietnia 2013r</a:t>
            </a:r>
            <a:r>
              <a:rPr lang="cs-CZ" sz="1800" dirty="0" smtClean="0"/>
              <a:t>.  w Zespole Szkół Ekonomicznych i przy współpracy z Fundacją DKMS Polska  do bazy potencjalnych dawców szpiku kostnego dołączyło 61 osób</a:t>
            </a:r>
          </a:p>
          <a:p>
            <a:pPr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buNone/>
            </a:pPr>
            <a:endParaRPr lang="cs-CZ" sz="1800" dirty="0" smtClean="0"/>
          </a:p>
          <a:p>
            <a:pPr>
              <a:spcBef>
                <a:spcPts val="0"/>
              </a:spcBef>
              <a:buNone/>
            </a:pPr>
            <a:r>
              <a:rPr lang="cs-CZ" sz="1800" dirty="0" smtClean="0"/>
              <a:t>    Akcję poprzedziły  spotkania edukacyjne dla uczniów kl.II, III i IV ( co stanowi 80% społeczeństwa uczniowskiego) na temat profilaktyki i zagrożeń chorobami nowotworowymi, a w szczególności rakiem płuc, rakiem piersi, rakiem szyjki macicy </a:t>
            </a:r>
          </a:p>
          <a:p>
            <a:pPr>
              <a:spcBef>
                <a:spcPts val="0"/>
              </a:spcBef>
              <a:buNone/>
            </a:pPr>
            <a:r>
              <a:rPr lang="cs-CZ" sz="1800" u="sng" dirty="0" smtClean="0">
                <a:solidFill>
                  <a:schemeClr val="accent1">
                    <a:lumMod val="75000"/>
                  </a:schemeClr>
                </a:solidFill>
              </a:rPr>
              <a:t>    Powstał też film uświadamiajacy potrzebę niesienia pomocy chorym na nowotwory(</a:t>
            </a:r>
            <a:r>
              <a:rPr lang="cs-CZ" sz="1200" u="sng" dirty="0" smtClean="0">
                <a:solidFill>
                  <a:schemeClr val="accent1">
                    <a:lumMod val="75000"/>
                  </a:schemeClr>
                </a:solidFill>
              </a:rPr>
              <a:t>dostępny jest na stronie </a:t>
            </a:r>
            <a:r>
              <a:rPr lang="cs-CZ" sz="12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www.zse.com.pl</a:t>
            </a:r>
            <a:r>
              <a:rPr lang="cs-CZ" sz="1200" u="sng" dirty="0" smtClean="0">
                <a:solidFill>
                  <a:schemeClr val="accent1">
                    <a:lumMod val="75000"/>
                  </a:schemeClr>
                </a:solidFill>
              </a:rPr>
              <a:t>, archiwum kwiecień 2012/2013)</a:t>
            </a:r>
          </a:p>
          <a:p>
            <a:pPr>
              <a:spcBef>
                <a:spcPts val="0"/>
              </a:spcBef>
              <a:buNone/>
            </a:pPr>
            <a:r>
              <a:rPr lang="cs-CZ" sz="1800" dirty="0" smtClean="0"/>
              <a:t>    Równoczesnie odbywały się bezpłatne badania słuchu.</a:t>
            </a: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Zosta&amp;nacute; genetycznym bli&amp;zacute;niakiem -&amp;nbsp2013-04-30 -&amp;nbspDSC007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52936"/>
            <a:ext cx="1495425" cy="11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osta&amp;nacute; genetycznym bli&amp;zacute;niakiem -&amp;nbsp2013-04-30 -&amp;nbspDSC_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700" y="2867025"/>
            <a:ext cx="1498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osta&amp;nacute; genetycznym bli&amp;zacute;niakiem -&amp;nbsp2013-04-30 -&amp;nbspDSC007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924944"/>
            <a:ext cx="1498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Profilaktyka prozdrowotna- promocja zdrowego stylu życia, przeciwdziałanie zachowaniom ryzykownym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l-PL" sz="1800" dirty="0" smtClean="0"/>
              <a:t>Dnia </a:t>
            </a:r>
            <a:r>
              <a:rPr lang="pl-PL" sz="1800" u="sng" dirty="0" smtClean="0"/>
              <a:t>18.09.2013r</a:t>
            </a:r>
            <a:r>
              <a:rPr lang="pl-PL" sz="1800" dirty="0" smtClean="0"/>
              <a:t>. uczniowie naszej szkoły( </a:t>
            </a:r>
            <a:r>
              <a:rPr lang="pl-PL" sz="1800" dirty="0" err="1" smtClean="0"/>
              <a:t>I,II,III</a:t>
            </a:r>
            <a:r>
              <a:rPr lang="pl-PL" sz="1800" dirty="0" smtClean="0"/>
              <a:t>)  wzięli udział w debacie </a:t>
            </a:r>
            <a:r>
              <a:rPr lang="pl-PL" sz="1800" b="1" dirty="0" smtClean="0"/>
              <a:t>„ Profilaktyka a TY”</a:t>
            </a:r>
            <a:r>
              <a:rPr lang="pl-PL" sz="1800" dirty="0" smtClean="0"/>
              <a:t>  na temat praktycznych rozwiązań zmierzających do promocji zdrowego trybu życia oraz rozwoju infrastruktury rowerowej w naszym mieście.</a:t>
            </a:r>
          </a:p>
          <a:p>
            <a:r>
              <a:rPr lang="pl-PL" sz="1800" dirty="0" smtClean="0"/>
              <a:t>Uczestnicy debaty zapoznali się z projekcją  „Starogardzkiego </a:t>
            </a:r>
            <a:r>
              <a:rPr lang="pl-PL" sz="1800" dirty="0" err="1" smtClean="0"/>
              <a:t>Lipdupa</a:t>
            </a:r>
            <a:r>
              <a:rPr lang="pl-PL" sz="1800" dirty="0" smtClean="0"/>
              <a:t>”, a następnie wspólnie staraliśmy się odpowiedzieć na nurtujące nas pytania : Jak wygląda zdrowe odżywianie w praktyce? Czy aktywny tryb życia to luksus dla wytrwałych?  Czy </a:t>
            </a:r>
            <a:r>
              <a:rPr lang="pl-PL" sz="1800" dirty="0" err="1" smtClean="0"/>
              <a:t>eko</a:t>
            </a:r>
            <a:r>
              <a:rPr lang="pl-PL" sz="1800" dirty="0" smtClean="0"/>
              <a:t> - transport jest opłacalny i bezpieczny?</a:t>
            </a:r>
          </a:p>
          <a:p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DEBATA – PROFILAKTYKA A TY -&amp;nbsp2013-09-25 -&amp;nbspDSC_00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EBATA – PROFILAKTYKA A TY -&amp;nbsp2013-09-25 -&amp;nbspDSC_0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7112"/>
            <a:ext cx="1944216" cy="149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EBATA – PROFILAKTYKA A TY -&amp;nbsp2013-09-25 -&amp;nbspDSC_02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Profilaktyka prozdrowotna- promocja zdrowego stylu życia, przeciwdziałanie zachowaniom ryzykownym</a:t>
            </a:r>
            <a:endParaRPr lang="pl-PL" sz="1800" dirty="0"/>
          </a:p>
        </p:txBody>
      </p:sp>
      <p:pic>
        <p:nvPicPr>
          <p:cNvPr id="5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az 29" descr="http://zse.com.pl/wydarzenia/img260/img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1181100" cy="600075"/>
          </a:xfrm>
          <a:prstGeom prst="rect">
            <a:avLst/>
          </a:prstGeom>
          <a:noFill/>
        </p:spPr>
      </p:pic>
      <p:sp>
        <p:nvSpPr>
          <p:cNvPr id="14" name="Symbol zastępczy zawartości 1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l-PL" sz="1800" dirty="0" smtClean="0"/>
              <a:t>W dniach </a:t>
            </a:r>
            <a:r>
              <a:rPr lang="pl-PL" sz="1800" u="sng" dirty="0" smtClean="0"/>
              <a:t>12-13XI2013r</a:t>
            </a:r>
            <a:r>
              <a:rPr lang="pl-PL" sz="1800" dirty="0" smtClean="0"/>
              <a:t>. uczniowie klas I  wzięli udział </a:t>
            </a:r>
          </a:p>
          <a:p>
            <a:pPr lvl="0">
              <a:spcBef>
                <a:spcPts val="0"/>
              </a:spcBef>
              <a:buNone/>
            </a:pPr>
            <a:r>
              <a:rPr lang="pl-PL" sz="1800" dirty="0" smtClean="0"/>
              <a:t>     w spotkaniu edukacyjnym na temat </a:t>
            </a:r>
            <a:r>
              <a:rPr lang="pl-PL" sz="1800" b="1" dirty="0" smtClean="0"/>
              <a:t>Profilaktyki ryzykownych zachowań w chorobach przenoszonych drogą płciow</a:t>
            </a:r>
            <a:r>
              <a:rPr lang="pl-PL" sz="1800" dirty="0" smtClean="0"/>
              <a:t>ą. </a:t>
            </a:r>
          </a:p>
          <a:p>
            <a:pPr>
              <a:spcBef>
                <a:spcPts val="0"/>
              </a:spcBef>
              <a:buNone/>
            </a:pPr>
            <a:r>
              <a:rPr lang="pl-PL" sz="1800" dirty="0" smtClean="0"/>
              <a:t>    Zostali zapoznani z czynnikami zwiększającymi ryzyko zachorowań na raka szyjki macicy oraz przyczynami  i objawami </a:t>
            </a:r>
          </a:p>
          <a:p>
            <a:pPr>
              <a:spcBef>
                <a:spcPts val="0"/>
              </a:spcBef>
              <a:buNone/>
            </a:pPr>
            <a:r>
              <a:rPr lang="pl-PL" sz="1800" dirty="0" smtClean="0"/>
              <a:t>    zakażenia wirusem brodawczaka ludzkiego HPV. </a:t>
            </a:r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endParaRPr lang="pl-PL" sz="1800" dirty="0" smtClean="0"/>
          </a:p>
          <a:p>
            <a:pPr>
              <a:spcBef>
                <a:spcPts val="0"/>
              </a:spcBef>
              <a:buNone/>
            </a:pPr>
            <a:r>
              <a:rPr lang="pl-PL" sz="1800" dirty="0" smtClean="0"/>
              <a:t>    Młodzież obejrzała prezentację multimedialną, w której ujęto dane statystyczne z przeprowadzonych badań naukowych, konsultację lekarza ginekologa, zasadność wykonywania szczepień ochronnych      i badań cytologicznych.</a:t>
            </a:r>
          </a:p>
          <a:p>
            <a:pPr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15" name="Obraz 14" descr="Program Profilaktyki Zaka&amp;zdot;e&amp;nacute; Wirusem Brodawczaka Ludzkiego HPV -&amp;nbsp2013-11-13 -&amp;nbspimage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Program Profilaktyki Zaka&amp;zdot;e&amp;nacute; Wirusem Brodawczaka Ludzkiego HPV -&amp;nbsp2013-11-13 -&amp;nbspimage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645024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Profilaktyka prozdrowotna- promocja zdrowego stylu życia, przeciwdziałanie zachowaniom ryzykownym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10 października 2014r odbyła się w szkole  prelekcja na temat "</a:t>
            </a:r>
            <a:r>
              <a:rPr lang="pl-PL" sz="1800" b="1" dirty="0" smtClean="0"/>
              <a:t>Przeszczep darem życia"</a:t>
            </a:r>
            <a:r>
              <a:rPr lang="pl-PL" sz="1800" dirty="0" smtClean="0"/>
              <a:t>, która prezentowała dr anestezjolog Cybulska z Kociewskiego Centrum Zdrowia.</a:t>
            </a:r>
          </a:p>
          <a:p>
            <a:r>
              <a:rPr lang="pl-PL" sz="1800" dirty="0" smtClean="0"/>
              <a:t> Uczniowie </a:t>
            </a:r>
            <a:r>
              <a:rPr lang="pl-PL" sz="1800" dirty="0" err="1" smtClean="0"/>
              <a:t>kl.III</a:t>
            </a:r>
            <a:r>
              <a:rPr lang="pl-PL" sz="1800" dirty="0" smtClean="0"/>
              <a:t> i IV dowiedzieli się, że od pierwszego udanego przeszczepu w naszym kraju minęło niedawno 47 lat. Ta rocznica jest obchodzona jako ogólnopolski dzień transplantacji.               Na transplantację oczekuje w Polsce prawie 2 tysiące osób.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Pani doktor wyjaśniała  jak wygląda pobieranie i przeszczep narządów oraz ile takich zabiegów wykonuje się w naszym kraju.  To była prawdziwa lekcja nauki wrażliwości - </a:t>
            </a:r>
            <a:r>
              <a:rPr lang="pl-PL" sz="1800" b="1" dirty="0" smtClean="0"/>
              <a:t>dawstwo narządów to najcenniejszy dar, ratujący ludzkie życie.</a:t>
            </a:r>
            <a:endParaRPr lang="pl-PL" sz="1800" dirty="0" smtClean="0"/>
          </a:p>
          <a:p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Przeszczep darem &amp;zdot;ycia  -&amp;nbsp2013-10-10 -&amp;nbspDSC_0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1739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rzeszczep darem &amp;zdot;ycia  -&amp;nbsp2013-10-10 -&amp;nbspDSC_07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Przeszczep darem &amp;zdot;ycia  -&amp;nbsp2013-10-10 -&amp;nbspDSC_07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2000" dirty="0" smtClean="0"/>
              <a:t>zachęcanie młodych ludzi do udziału w bezinteresownym działaniu na rzecz potrzebujących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pl-PL" sz="1800" b="1" dirty="0" smtClean="0"/>
              <a:t>Wolontariat :</a:t>
            </a:r>
            <a:r>
              <a:rPr lang="pl-PL" sz="1800" dirty="0" smtClean="0"/>
              <a:t>  </a:t>
            </a:r>
            <a:r>
              <a:rPr lang="pl-PL" sz="1800" u="sng" dirty="0" smtClean="0"/>
              <a:t>23.10.2013r</a:t>
            </a:r>
            <a:r>
              <a:rPr lang="pl-PL" sz="1800" dirty="0" smtClean="0"/>
              <a:t>. zainteresowani uczniowie spotkali się z przedstawicielem Stowarzyszenia Wspomagającego Osoby ze Środowisk Dysfunkcyjnych</a:t>
            </a:r>
            <a:r>
              <a:rPr lang="pl-PL" sz="1800" b="1" dirty="0" smtClean="0"/>
              <a:t>„ Można Inaczej</a:t>
            </a:r>
            <a:r>
              <a:rPr lang="pl-PL" sz="1800" dirty="0" smtClean="0"/>
              <a:t>”, Panią Anną Gracz.</a:t>
            </a:r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>
              <a:buNone/>
            </a:pPr>
            <a:endParaRPr lang="pl-PL" sz="1800" dirty="0" smtClean="0"/>
          </a:p>
          <a:p>
            <a:pPr lvl="0"/>
            <a:r>
              <a:rPr lang="pl-PL" sz="1800" dirty="0" smtClean="0"/>
              <a:t>Od kilku lat  Samorząd  Uczniowski Zespołu Szkół Ekonomicznych w okresie przedświątecznym organizuje i przeprowadza zbiórkę zabawek, odzieży, słodyczy i pieniędzy aby móc przygotować świąteczne dary</a:t>
            </a:r>
          </a:p>
          <a:p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WOLONTARIAT -&amp;nbsp2013-10-23 -&amp;nbspDSC_0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WOLONTARIAT -&amp;nbsp2013-10-23 -&amp;nbspDSC_0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6490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ary &amp;sacute;wi&amp;aogon;teczne dla potrzebuj&amp;aogon;cych -&amp;nbsp2013-12-13 -&amp;nbspDSC_00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085184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Dary &amp;sacute;wi&amp;aogon;teczne dla potrzebuj&amp;aogon;cych -&amp;nbsp2013-12-13 -&amp;nbspDSC_00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085184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Dary &amp;sacute;wi&amp;aogon;teczne dla potrzebuj&amp;aogon;cych -&amp;nbsp2013-12-13 -&amp;nbspDSC_009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5085184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Wycieczka edukacyjno-profilaktyczna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1800" b="1" i="1" dirty="0" smtClean="0">
                <a:solidFill>
                  <a:schemeClr val="accent1">
                    <a:lumMod val="75000"/>
                  </a:schemeClr>
                </a:solidFill>
              </a:rPr>
              <a:t>„ </a:t>
            </a:r>
            <a:r>
              <a:rPr lang="pl-PL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pl-PL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pl-PL" sz="1800" b="1" i="1" dirty="0" smtClean="0">
                <a:solidFill>
                  <a:schemeClr val="accent1">
                    <a:lumMod val="75000"/>
                  </a:schemeClr>
                </a:solidFill>
              </a:rPr>
              <a:t> Body </a:t>
            </a:r>
            <a:r>
              <a:rPr lang="pl-PL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Exhibition</a:t>
            </a:r>
            <a:r>
              <a:rPr lang="pl-PL" sz="1800" b="1" i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pl-PL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1700" dirty="0" smtClean="0"/>
              <a:t>W ramach przystąpienia naszej szkoły do programu sieci </a:t>
            </a:r>
            <a:r>
              <a:rPr lang="pl-PL" sz="1700" b="1" dirty="0" smtClean="0"/>
              <a:t>szkół promujących zdrowie</a:t>
            </a:r>
            <a:r>
              <a:rPr lang="pl-PL" sz="1700" dirty="0" smtClean="0"/>
              <a:t>, mieliśmy okazję pojechać do Gdańska, aby zwiedzić znaną i kontrowersyjną jednocześnie wystawę „THE HUMAN BODY”.  Grupa 60 uczniów wraz z opiekunami wybrała się na wycieczkę w piątek, 20 września 2013 r.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Studenci Wydziału Lekarskiego Gdańskiego Uniwersytetu Medycznego.  Opowiadali szeroko o pracy poszczególnych narządów oraz o tym, jak należy dbać o siebie, żeby uniknąć poważnych chorób. Największe wrażenie zrobiła prezentacja płuc zdrowego człowieka i skontrastowanych wobec nich płuc palacza. Efektem tej wizualizacji był wypełniony pudełkami z papierosami pojemnik, do którego można było wyrzucać swoje „uzależnienie”. Sądząc po ilości „śmieci”, całkiem sporo osób zadeklarowało rzucanie nałogu.</a:t>
            </a:r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zse.com.pl/wydarzenia/img239/humanbod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1828800" cy="11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dirty="0" smtClean="0"/>
              <a:t>        program „ </a:t>
            </a:r>
            <a:r>
              <a:rPr lang="pl-PL" sz="1800" b="1" dirty="0" smtClean="0"/>
              <a:t>Zachowaj równowagę</a:t>
            </a:r>
            <a:r>
              <a:rPr lang="pl-PL" sz="1800" dirty="0" smtClean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800" dirty="0" smtClean="0"/>
              <a:t>Projekt KIK 34 </a:t>
            </a:r>
            <a:r>
              <a:rPr lang="pl-PL" sz="1800" b="1" dirty="0" smtClean="0"/>
              <a:t>„Zapobieganie nadwadze i otyłości oraz chorobom przewlekłym poprzez edukację społeczeństwa w zakresie żywienia i aktywności fizycznej</a:t>
            </a:r>
            <a:r>
              <a:rPr lang="pl-PL" sz="1800" dirty="0" smtClean="0"/>
              <a:t>, realizowany w ramach Szwajcarsko Polskiego Programu Współpracy przewidzianego na lata 2011-2017</a:t>
            </a:r>
          </a:p>
          <a:p>
            <a:pPr lvl="0"/>
            <a:r>
              <a:rPr lang="pl-PL" sz="1800" u="sng" dirty="0" smtClean="0"/>
              <a:t>05.11.2013r</a:t>
            </a:r>
            <a:r>
              <a:rPr lang="pl-PL" sz="1800" dirty="0" smtClean="0"/>
              <a:t>. na 4 lekcji uczniowie klas pierwszych i drugich mieli okazję zapoznać się z treścią prezentacji multimedialnych przedstawiających zagadnienia związane z racjonalnym odżywianiem się oraz o roli aktywności fizycznej dla zachowania zdrowia przez całe życie.</a:t>
            </a:r>
          </a:p>
          <a:p>
            <a:r>
              <a:rPr lang="pl-PL" sz="1800" dirty="0" smtClean="0"/>
              <a:t>Teraz już wiemy, że:  </a:t>
            </a:r>
            <a:r>
              <a:rPr lang="pl-PL" sz="1800" b="1" dirty="0" smtClean="0"/>
              <a:t>Jesteś tym co jesz!</a:t>
            </a:r>
            <a:endParaRPr lang="pl-PL" sz="1800" dirty="0" smtClean="0"/>
          </a:p>
          <a:p>
            <a:endParaRPr lang="pl-PL" dirty="0"/>
          </a:p>
        </p:txBody>
      </p:sp>
      <p:pic>
        <p:nvPicPr>
          <p:cNvPr id="4" name="Obraz 3" descr="http://zse.com.pl/projekty/img19/swis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476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zse.com.pl/projekty/img19/prawdziw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2771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zse.com.pl/thumb/herb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ACHOWAJ RÓWNOWAG&amp;Eogon; -&amp;nbsp2013-11-05 -&amp;nbspDSC_01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1"/>
            <a:ext cx="18370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ACHOWAJ RÓWNOWAG&amp;Eogon; -&amp;nbsp2013-11-05 -&amp;nbspDSC_019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3" y="486916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Problemy priorytetowe wynikające    z diagnozy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Złe nawyki żywieniowe </a:t>
            </a:r>
          </a:p>
          <a:p>
            <a:r>
              <a:rPr lang="pl-PL" dirty="0"/>
              <a:t>M</a:t>
            </a:r>
            <a:r>
              <a:rPr lang="pl-PL" dirty="0" smtClean="0"/>
              <a:t>ała aktywność ruchowa wśród uczniów</a:t>
            </a:r>
          </a:p>
          <a:p>
            <a:r>
              <a:rPr lang="pl-PL" dirty="0" smtClean="0"/>
              <a:t>Zwolnienia lekarskie z ćwiczeń na wychowaniu fizycznym</a:t>
            </a:r>
          </a:p>
          <a:p>
            <a:r>
              <a:rPr lang="pl-PL" dirty="0" smtClean="0"/>
              <a:t>Niska wiedza i świadomość na temat dbałości      o własne zdrowie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04684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sz="2000" u="sng" dirty="0" smtClean="0"/>
              <a:t>profilaktyka prozdrowotna zachowań ryzykownych</a:t>
            </a:r>
            <a:r>
              <a:rPr lang="pl-PL" sz="2000" dirty="0" smtClean="0"/>
              <a:t> – </a:t>
            </a:r>
            <a:r>
              <a:rPr lang="pl-PL" sz="2000" b="1" dirty="0" smtClean="0"/>
              <a:t>Światowy Dzień Walki z AIDS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sz="1800" dirty="0" smtClean="0"/>
              <a:t>Z okazji obchodów tego dnia zaprezentowaliśmy naszej młodzieży aktywne działania starogardzkiej grupy </a:t>
            </a:r>
            <a:r>
              <a:rPr lang="pl-PL" sz="1800" dirty="0" err="1" smtClean="0"/>
              <a:t>„Pa</a:t>
            </a:r>
            <a:r>
              <a:rPr lang="pl-PL" sz="1800" dirty="0" smtClean="0"/>
              <a:t>T”, która w sposób nowatorski przygotowuje i przedstawia spektakle o charakterze profilaktycznym. Frekwencja – 567 uczniów.</a:t>
            </a:r>
          </a:p>
          <a:p>
            <a:r>
              <a:rPr lang="pl-PL" sz="1800" dirty="0" smtClean="0"/>
              <a:t>Tego dnia obejrzeliśmy dwa spektakle: „ </a:t>
            </a:r>
            <a:r>
              <a:rPr lang="pl-PL" sz="1800" i="1" dirty="0" smtClean="0"/>
              <a:t>Sekret” </a:t>
            </a:r>
            <a:r>
              <a:rPr lang="pl-PL" sz="1800" dirty="0" smtClean="0"/>
              <a:t>oraz „ </a:t>
            </a:r>
            <a:r>
              <a:rPr lang="pl-PL" sz="1800" i="1" dirty="0" smtClean="0"/>
              <a:t>Na skrzydłach</a:t>
            </a:r>
            <a:r>
              <a:rPr lang="pl-PL" sz="1800" dirty="0" smtClean="0"/>
              <a:t>”. Koordynatorem grupy jest Pan Mariusz </a:t>
            </a:r>
            <a:r>
              <a:rPr lang="pl-PL" sz="1800" dirty="0" err="1" smtClean="0"/>
              <a:t>Szwoch</a:t>
            </a:r>
            <a:r>
              <a:rPr lang="pl-PL" sz="1800" dirty="0" smtClean="0"/>
              <a:t>.</a:t>
            </a:r>
          </a:p>
          <a:p>
            <a:r>
              <a:rPr lang="pl-PL" sz="1800" dirty="0" smtClean="0"/>
              <a:t>Atmosfera, która towarzyszyła nam przez cały czas była po prostu magiczna, bo </a:t>
            </a:r>
            <a:r>
              <a:rPr lang="pl-PL" sz="1800" dirty="0" err="1" smtClean="0"/>
              <a:t>PaT</a:t>
            </a:r>
            <a:r>
              <a:rPr lang="pl-PL" sz="1800" dirty="0" smtClean="0"/>
              <a:t>, to niezwykli ludzie, z którymi zawsze miło spędza się czas.</a:t>
            </a:r>
          </a:p>
          <a:p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Documents and Settings\Administrator\Pulpit\pat\DSC_0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65104"/>
            <a:ext cx="183123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Documents and Settings\Administrator\Pulpit\pat\DSC_03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1828800" cy="122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Documents and Settings\Administrator\Pulpit\pat\DSC_03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365104"/>
            <a:ext cx="1828800" cy="122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000" dirty="0" smtClean="0"/>
              <a:t>„ Zdrowy tydzień – promocja zdrowia w trosce o lepszą przyszłość. Od wiedzy do praktyki”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pPr lvl="8"/>
            <a:r>
              <a:rPr lang="pl-PL" dirty="0" smtClean="0"/>
              <a:t>24.03.2014r. – 28.03.2014r.</a:t>
            </a:r>
          </a:p>
          <a:p>
            <a:pPr algn="ctr">
              <a:buNone/>
            </a:pPr>
            <a:r>
              <a:rPr lang="pl-PL" sz="1600" b="1" dirty="0" smtClean="0"/>
              <a:t>Tematyka i zadania- odpowiedzialni uczniowie klas pierwszych:</a:t>
            </a:r>
            <a:endParaRPr lang="pl-PL" sz="1600" dirty="0" smtClean="0"/>
          </a:p>
          <a:p>
            <a:pPr lvl="0">
              <a:spcBef>
                <a:spcPts val="0"/>
              </a:spcBef>
            </a:pPr>
            <a:r>
              <a:rPr lang="pl-PL" sz="1600" dirty="0" smtClean="0"/>
              <a:t>Alkohol – cichy zabójca. Wpływ na organizm człowieka. - PN</a:t>
            </a:r>
          </a:p>
          <a:p>
            <a:pPr lvl="0">
              <a:spcBef>
                <a:spcPts val="0"/>
              </a:spcBef>
            </a:pPr>
            <a:r>
              <a:rPr lang="pl-PL" sz="1600" dirty="0" smtClean="0"/>
              <a:t> Środki odurzające, narkotyki – przyczyny i skutki zażywania.- WT</a:t>
            </a:r>
          </a:p>
          <a:p>
            <a:pPr lvl="0">
              <a:spcBef>
                <a:spcPts val="0"/>
              </a:spcBef>
            </a:pPr>
            <a:r>
              <a:rPr lang="pl-PL" sz="1600" dirty="0" smtClean="0"/>
              <a:t>Otyłość- pokolenie XXI wieku.- ŚR</a:t>
            </a:r>
          </a:p>
          <a:p>
            <a:pPr lvl="0">
              <a:spcBef>
                <a:spcPts val="0"/>
              </a:spcBef>
            </a:pPr>
            <a:r>
              <a:rPr lang="pl-PL" sz="1600" dirty="0" smtClean="0"/>
              <a:t>Aktywność ruchowa sposobem na zdrowie. - CZW</a:t>
            </a:r>
          </a:p>
          <a:p>
            <a:pPr lvl="0">
              <a:spcBef>
                <a:spcPts val="0"/>
              </a:spcBef>
            </a:pPr>
            <a:r>
              <a:rPr lang="pl-PL" sz="1600" dirty="0" smtClean="0"/>
              <a:t>Wpływ palenia tytoniu na zdrowie i urodę człowieka.  - PT</a:t>
            </a:r>
          </a:p>
          <a:p>
            <a:pPr lvl="8"/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Documents and Settings\Administrator\Pulpit\sieć szkół promujących zdrowie\Czw\DSC_01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1876188" cy="12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C:\Documents and Settings\Administrator\Pulpit\sieć szkół promujących zdrowie\Wt\DSC_0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01008"/>
            <a:ext cx="1771650" cy="11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Documents and Settings\Administrator\Pulpit\sieć szkół promujących zdrowie\Wt\DSC_01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1838325" cy="12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:\Documents and Settings\Administrator\Pulpit\sieć szkół promujących zdrowie\Pn\DSC_00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25144"/>
            <a:ext cx="1247775" cy="18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C:\Documents and Settings\Administrator\Pulpit\sieć szkół promujących zdrowie\Pn\DSC_00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429000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C:\Documents and Settings\Administrator\Pulpit\sieć szkół promujących zdrowie\piatek-fajki\DSC017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941168"/>
            <a:ext cx="1676400" cy="125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C:\Documents and Settings\Administrator\Pulpit\PROFILAKTYKA\zdjęcia zdrowie\mecz nauczyciele kontra uczniowie plus rozdanie medali\10284066_10202736600593289_1157929903_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5013176"/>
            <a:ext cx="1676400" cy="1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F:\fitness 25.03.2014\DSC_043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869160"/>
            <a:ext cx="1981200" cy="132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Szkoła przyjazna żywieniu </a:t>
            </a:r>
            <a:r>
              <a:rPr lang="pl-PL" b="1" dirty="0" smtClean="0"/>
              <a:t>                        i </a:t>
            </a:r>
            <a:r>
              <a:rPr lang="pl-PL" b="1" dirty="0"/>
              <a:t>aktywności fizycznej </a:t>
            </a:r>
            <a:r>
              <a:rPr lang="cs-CZ" dirty="0"/>
              <a:t/>
            </a:r>
            <a:br>
              <a:rPr lang="cs-CZ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Działania</a:t>
            </a:r>
            <a:r>
              <a:rPr lang="cs-CZ" dirty="0" smtClean="0"/>
              <a:t>:</a:t>
            </a:r>
          </a:p>
          <a:p>
            <a:r>
              <a:rPr lang="cs-CZ" dirty="0" smtClean="0"/>
              <a:t>-  </a:t>
            </a:r>
            <a:r>
              <a:rPr lang="cs-CZ" dirty="0" err="1"/>
              <a:t>p</a:t>
            </a:r>
            <a:r>
              <a:rPr lang="cs-CZ" dirty="0" err="1" smtClean="0"/>
              <a:t>rezentacja</a:t>
            </a:r>
            <a:r>
              <a:rPr lang="cs-CZ" dirty="0" smtClean="0"/>
              <a:t> </a:t>
            </a:r>
            <a:r>
              <a:rPr lang="cs-CZ" dirty="0" err="1"/>
              <a:t>multimedialna</a:t>
            </a:r>
            <a:r>
              <a:rPr lang="cs-CZ" dirty="0"/>
              <a:t> na </a:t>
            </a:r>
            <a:r>
              <a:rPr lang="cs-CZ" dirty="0" err="1"/>
              <a:t>telebimach</a:t>
            </a:r>
            <a:r>
              <a:rPr lang="cs-CZ" dirty="0"/>
              <a:t> </a:t>
            </a:r>
            <a:r>
              <a:rPr lang="cs-CZ" dirty="0" err="1"/>
              <a:t>szkolnych</a:t>
            </a:r>
            <a:r>
              <a:rPr lang="cs-CZ" dirty="0"/>
              <a:t>. </a:t>
            </a:r>
          </a:p>
          <a:p>
            <a:r>
              <a:rPr lang="cs-CZ" dirty="0"/>
              <a:t>- QUIZ-na </a:t>
            </a:r>
            <a:r>
              <a:rPr lang="cs-CZ" dirty="0" err="1"/>
              <a:t>przerwach</a:t>
            </a:r>
            <a:r>
              <a:rPr lang="cs-CZ" dirty="0"/>
              <a:t> </a:t>
            </a:r>
            <a:r>
              <a:rPr lang="cs-CZ" dirty="0" err="1"/>
              <a:t>uczniowie</a:t>
            </a:r>
            <a:r>
              <a:rPr lang="cs-CZ" dirty="0"/>
              <a:t> </a:t>
            </a:r>
            <a:r>
              <a:rPr lang="cs-CZ" dirty="0" err="1"/>
              <a:t>będą</a:t>
            </a:r>
            <a:r>
              <a:rPr lang="cs-CZ" dirty="0"/>
              <a:t> </a:t>
            </a:r>
            <a:r>
              <a:rPr lang="cs-CZ" dirty="0" err="1"/>
              <a:t>mogli</a:t>
            </a:r>
            <a:r>
              <a:rPr lang="cs-CZ" dirty="0"/>
              <a:t> </a:t>
            </a:r>
            <a:r>
              <a:rPr lang="cs-CZ" dirty="0" err="1"/>
              <a:t>sprawdzić</a:t>
            </a:r>
            <a:r>
              <a:rPr lang="cs-CZ" dirty="0"/>
              <a:t> </a:t>
            </a:r>
            <a:r>
              <a:rPr lang="cs-CZ" dirty="0" err="1"/>
              <a:t>swoją</a:t>
            </a:r>
            <a:r>
              <a:rPr lang="cs-CZ" dirty="0"/>
              <a:t> </a:t>
            </a:r>
            <a:r>
              <a:rPr lang="cs-CZ" dirty="0" err="1"/>
              <a:t>wiedzę</a:t>
            </a:r>
            <a:r>
              <a:rPr lang="cs-CZ" dirty="0"/>
              <a:t>, a </a:t>
            </a:r>
            <a:r>
              <a:rPr lang="cs-CZ" dirty="0" err="1"/>
              <a:t>także</a:t>
            </a:r>
            <a:r>
              <a:rPr lang="cs-CZ" dirty="0"/>
              <a:t> </a:t>
            </a:r>
            <a:r>
              <a:rPr lang="cs-CZ" dirty="0" err="1"/>
              <a:t>otrzymać</a:t>
            </a:r>
            <a:r>
              <a:rPr lang="cs-CZ" dirty="0"/>
              <a:t> </a:t>
            </a:r>
            <a:r>
              <a:rPr lang="cs-CZ" dirty="0" err="1"/>
              <a:t>drobny</a:t>
            </a:r>
            <a:r>
              <a:rPr lang="cs-CZ" dirty="0"/>
              <a:t> </a:t>
            </a:r>
            <a:r>
              <a:rPr lang="cs-CZ" dirty="0" err="1"/>
              <a:t>upominek</a:t>
            </a:r>
            <a:r>
              <a:rPr lang="cs-CZ" dirty="0"/>
              <a:t> :) </a:t>
            </a:r>
          </a:p>
          <a:p>
            <a:r>
              <a:rPr lang="cs-CZ" dirty="0"/>
              <a:t>- </a:t>
            </a:r>
            <a:r>
              <a:rPr lang="cs-CZ" dirty="0" err="1"/>
              <a:t>g</a:t>
            </a:r>
            <a:r>
              <a:rPr lang="cs-CZ" dirty="0" err="1" smtClean="0"/>
              <a:t>abinet</a:t>
            </a:r>
            <a:r>
              <a:rPr lang="cs-CZ" dirty="0" smtClean="0"/>
              <a:t> </a:t>
            </a:r>
            <a:r>
              <a:rPr lang="cs-CZ" dirty="0" err="1"/>
              <a:t>dobrej</a:t>
            </a:r>
            <a:r>
              <a:rPr lang="cs-CZ" dirty="0"/>
              <a:t> </a:t>
            </a:r>
            <a:r>
              <a:rPr lang="cs-CZ" dirty="0" err="1"/>
              <a:t>wagi</a:t>
            </a:r>
            <a:r>
              <a:rPr lang="cs-CZ" dirty="0"/>
              <a:t>- </a:t>
            </a:r>
            <a:r>
              <a:rPr lang="cs-CZ" dirty="0" smtClean="0"/>
              <a:t>to </a:t>
            </a:r>
            <a:r>
              <a:rPr lang="cs-CZ" dirty="0" err="1" smtClean="0"/>
              <a:t>gabinet</a:t>
            </a:r>
            <a:r>
              <a:rPr lang="cs-CZ" dirty="0" smtClean="0"/>
              <a:t> </a:t>
            </a:r>
            <a:r>
              <a:rPr lang="cs-CZ" dirty="0" err="1"/>
              <a:t>pielęgniarki</a:t>
            </a:r>
            <a:r>
              <a:rPr lang="cs-CZ" dirty="0"/>
              <a:t> </a:t>
            </a:r>
            <a:r>
              <a:rPr lang="cs-CZ" dirty="0" err="1" smtClean="0"/>
              <a:t>szkolnej</a:t>
            </a:r>
            <a:r>
              <a:rPr lang="cs-CZ" dirty="0" smtClean="0"/>
              <a:t>, </a:t>
            </a:r>
            <a:r>
              <a:rPr lang="cs-CZ" dirty="0" err="1" smtClean="0"/>
              <a:t>w</a:t>
            </a:r>
            <a:r>
              <a:rPr lang="cs-CZ" dirty="0" smtClean="0"/>
              <a:t> </a:t>
            </a:r>
            <a:r>
              <a:rPr lang="cs-CZ" dirty="0" err="1" smtClean="0"/>
              <a:t>którym</a:t>
            </a:r>
            <a:r>
              <a:rPr lang="cs-CZ" dirty="0" smtClean="0"/>
              <a:t> </a:t>
            </a:r>
            <a:r>
              <a:rPr lang="cs-CZ" dirty="0" err="1" smtClean="0"/>
              <a:t>można</a:t>
            </a:r>
            <a:r>
              <a:rPr lang="cs-CZ" dirty="0" smtClean="0"/>
              <a:t> </a:t>
            </a:r>
            <a:r>
              <a:rPr lang="cs-CZ" dirty="0" err="1" smtClean="0"/>
              <a:t>zważyć</a:t>
            </a:r>
            <a:r>
              <a:rPr lang="cs-CZ" dirty="0" smtClean="0"/>
              <a:t> </a:t>
            </a:r>
            <a:r>
              <a:rPr lang="cs-CZ" dirty="0" err="1"/>
              <a:t>się</a:t>
            </a:r>
            <a:r>
              <a:rPr lang="cs-CZ" dirty="0"/>
              <a:t>, </a:t>
            </a:r>
            <a:r>
              <a:rPr lang="cs-CZ" dirty="0" err="1"/>
              <a:t>zmierzyć</a:t>
            </a:r>
            <a:r>
              <a:rPr lang="cs-CZ" dirty="0"/>
              <a:t> </a:t>
            </a:r>
            <a:r>
              <a:rPr lang="cs-CZ" dirty="0" err="1"/>
              <a:t>ciśnienie</a:t>
            </a:r>
            <a:r>
              <a:rPr lang="cs-CZ" dirty="0"/>
              <a:t> a </a:t>
            </a:r>
            <a:r>
              <a:rPr lang="cs-CZ" dirty="0" err="1" smtClean="0"/>
              <a:t>także</a:t>
            </a:r>
            <a:r>
              <a:rPr lang="cs-CZ" dirty="0" smtClean="0"/>
              <a:t> </a:t>
            </a:r>
            <a:r>
              <a:rPr lang="cs-CZ" dirty="0" err="1" smtClean="0"/>
              <a:t>obliczyć</a:t>
            </a:r>
            <a:r>
              <a:rPr lang="cs-CZ" dirty="0" smtClean="0"/>
              <a:t>  </a:t>
            </a:r>
            <a:r>
              <a:rPr lang="cs-CZ" dirty="0"/>
              <a:t>BMI.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835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Działania promujące zdrowe odżywianie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b="558"/>
          <a:stretch>
            <a:fillRect/>
          </a:stretch>
        </p:blipFill>
        <p:spPr bwMode="auto">
          <a:xfrm>
            <a:off x="778747" y="3079101"/>
            <a:ext cx="4186808" cy="29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880320" cy="34838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Tekstowe 7"/>
          <p:cNvSpPr txBox="1"/>
          <p:nvPr/>
        </p:nvSpPr>
        <p:spPr>
          <a:xfrm>
            <a:off x="1929284" y="2346951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Owoce i warzywa zamiast chipsów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7474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Nowe produkty w </a:t>
            </a:r>
            <a:r>
              <a:rPr lang="pl-PL" smtClean="0"/>
              <a:t>sklepiku szkolnym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Podjęliśmy współpracę z </a:t>
            </a:r>
            <a:r>
              <a:rPr lang="pl-PL" dirty="0" err="1"/>
              <a:t>wlaścicielem</a:t>
            </a:r>
            <a:r>
              <a:rPr lang="pl-PL" dirty="0"/>
              <a:t> sklepiku, </a:t>
            </a:r>
            <a:r>
              <a:rPr lang="pl-PL" dirty="0" err="1"/>
              <a:t>zdiagnozowalismy</a:t>
            </a:r>
            <a:r>
              <a:rPr lang="pl-PL" dirty="0"/>
              <a:t> opinię uczniów co do asortymentu </a:t>
            </a:r>
            <a:endParaRPr lang="cs-CZ" dirty="0" smtClean="0"/>
          </a:p>
          <a:p>
            <a:r>
              <a:rPr lang="cs-CZ" dirty="0" err="1" smtClean="0"/>
              <a:t>Uzupełnienie</a:t>
            </a:r>
            <a:r>
              <a:rPr lang="cs-CZ" dirty="0" smtClean="0"/>
              <a:t> </a:t>
            </a:r>
            <a:r>
              <a:rPr lang="cs-CZ" dirty="0" err="1" smtClean="0"/>
              <a:t>asortymentu</a:t>
            </a:r>
            <a:r>
              <a:rPr lang="cs-CZ" dirty="0" smtClean="0"/>
              <a:t> </a:t>
            </a:r>
            <a:r>
              <a:rPr lang="cs-CZ" dirty="0" err="1" smtClean="0"/>
              <a:t>w</a:t>
            </a:r>
            <a:r>
              <a:rPr lang="cs-CZ" dirty="0" smtClean="0"/>
              <a:t> </a:t>
            </a:r>
            <a:r>
              <a:rPr lang="cs-CZ" dirty="0" err="1" smtClean="0"/>
              <a:t>sklepiku</a:t>
            </a:r>
            <a:r>
              <a:rPr lang="cs-CZ" dirty="0" smtClean="0"/>
              <a:t> </a:t>
            </a:r>
            <a:r>
              <a:rPr lang="cs-CZ" dirty="0" err="1" smtClean="0"/>
              <a:t>szkolnym</a:t>
            </a:r>
            <a:r>
              <a:rPr lang="cs-CZ" dirty="0" smtClean="0"/>
              <a:t> o </a:t>
            </a:r>
            <a:r>
              <a:rPr lang="cs-CZ" dirty="0" err="1" smtClean="0"/>
              <a:t>artykuły</a:t>
            </a:r>
            <a:r>
              <a:rPr lang="cs-CZ" dirty="0" smtClean="0"/>
              <a:t>  </a:t>
            </a:r>
            <a:r>
              <a:rPr lang="cs-CZ" dirty="0" err="1" smtClean="0"/>
              <a:t>dostosowane</a:t>
            </a:r>
            <a:r>
              <a:rPr lang="cs-CZ" dirty="0" smtClean="0"/>
              <a:t> do </a:t>
            </a:r>
            <a:r>
              <a:rPr lang="cs-CZ" dirty="0" err="1" smtClean="0"/>
              <a:t>potrzeb</a:t>
            </a:r>
            <a:r>
              <a:rPr lang="cs-CZ" dirty="0" smtClean="0"/>
              <a:t> </a:t>
            </a:r>
            <a:r>
              <a:rPr lang="cs-CZ" dirty="0" err="1" smtClean="0"/>
              <a:t>uczniów</a:t>
            </a:r>
            <a:r>
              <a:rPr lang="cs-CZ" dirty="0" smtClean="0"/>
              <a:t>: </a:t>
            </a:r>
            <a:r>
              <a:rPr lang="cs-CZ" dirty="0" err="1" smtClean="0"/>
              <a:t>banany</a:t>
            </a:r>
            <a:r>
              <a:rPr lang="cs-CZ" dirty="0" smtClean="0"/>
              <a:t>, </a:t>
            </a:r>
            <a:r>
              <a:rPr lang="cs-CZ" dirty="0" err="1" smtClean="0"/>
              <a:t>jabłka</a:t>
            </a:r>
            <a:r>
              <a:rPr lang="cs-CZ" dirty="0" smtClean="0"/>
              <a:t>, </a:t>
            </a:r>
            <a:r>
              <a:rPr lang="cs-CZ" dirty="0" err="1" smtClean="0"/>
              <a:t>soki</a:t>
            </a:r>
            <a:r>
              <a:rPr lang="cs-CZ" dirty="0" smtClean="0"/>
              <a:t> owocowo-warzywne100%, </a:t>
            </a:r>
            <a:r>
              <a:rPr lang="cs-CZ" dirty="0" err="1" smtClean="0"/>
              <a:t>kanapki</a:t>
            </a:r>
            <a:r>
              <a:rPr lang="cs-CZ" dirty="0" smtClean="0"/>
              <a:t> z </a:t>
            </a:r>
            <a:r>
              <a:rPr lang="cs-CZ" dirty="0" err="1" smtClean="0"/>
              <a:t>ciemnego</a:t>
            </a:r>
            <a:r>
              <a:rPr lang="cs-CZ" dirty="0" smtClean="0"/>
              <a:t> </a:t>
            </a:r>
            <a:r>
              <a:rPr lang="cs-CZ" dirty="0" err="1" smtClean="0"/>
              <a:t>pieczywa</a:t>
            </a:r>
            <a:r>
              <a:rPr lang="cs-CZ" dirty="0" smtClean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37112"/>
            <a:ext cx="338437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Program </a:t>
            </a:r>
            <a:r>
              <a:rPr lang="pl-PL" sz="1800" b="1" dirty="0" smtClean="0"/>
              <a:t>„ Czuję, widzę, słyszę, ratuję”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Włączyliśmy się do powiatowego projektu realizacji Programu </a:t>
            </a:r>
            <a:r>
              <a:rPr lang="pl-PL" sz="1800" b="1" dirty="0" smtClean="0"/>
              <a:t>„ Czuję, widzę, słyszę, ratuję”, </a:t>
            </a:r>
            <a:r>
              <a:rPr lang="pl-PL" sz="1800" dirty="0" smtClean="0"/>
              <a:t>kolejnej akcji edukacyjnej z zakresu szeroko pojętej profilaktyki medycznej. Tym razem ratownicy Szpitalnego Oddziału Ratunkowego  teoretycznie i praktycznie przygotowywali młodzież do niesienia pierwszej pomocy bez strachu, zastanawiania i wątpliwości związanych z pytaniem "czy sobie poradzę?"</a:t>
            </a:r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Documents and Settings\Administrator\Pulpit\sieć szkół promujących zdrowie\foto\DSC_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1304925" cy="19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szpital-starogard.pl/media/uploaded/prezentacja/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18722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dj&amp;eogon;c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5024"/>
            <a:ext cx="15751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dj&amp;eogon;ci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429000"/>
            <a:ext cx="2314575" cy="153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Zdj&amp;eogon;ci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645024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Zdj&amp;eogon;ci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941168"/>
            <a:ext cx="2314575" cy="153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Koordynator działań </a:t>
            </a:r>
          </a:p>
          <a:p>
            <a:r>
              <a:rPr lang="pl-PL" dirty="0" smtClean="0"/>
              <a:t>w Zespole Szkół Ekonomicznych </a:t>
            </a:r>
          </a:p>
          <a:p>
            <a:r>
              <a:rPr lang="pl-PL" dirty="0" smtClean="0"/>
              <a:t>w Starogardzie Gdańskim</a:t>
            </a:r>
          </a:p>
          <a:p>
            <a:pPr algn="r"/>
            <a:r>
              <a:rPr lang="pl-PL" dirty="0" smtClean="0"/>
              <a:t>Iwona Grudzińska</a:t>
            </a:r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WYNIKI PROWADZONYCH 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u="sng" dirty="0" smtClean="0"/>
              <a:t>UCZNIOWIE ( 122 respondentów):</a:t>
            </a:r>
          </a:p>
          <a:p>
            <a:pPr>
              <a:buFontTx/>
              <a:buChar char="-"/>
            </a:pPr>
            <a:r>
              <a:rPr lang="pl-PL" dirty="0" smtClean="0"/>
              <a:t>atmosfera panująca w szkole pozwala czuć się bezpiecznie ( 91 %);</a:t>
            </a:r>
          </a:p>
          <a:p>
            <a:pPr>
              <a:buFontTx/>
              <a:buChar char="-"/>
            </a:pPr>
            <a:r>
              <a:rPr lang="pl-PL" dirty="0"/>
              <a:t>c</a:t>
            </a:r>
            <a:r>
              <a:rPr lang="pl-PL" dirty="0" smtClean="0"/>
              <a:t>hętnie uczestniczą w zajęciach wychowania fizycznego ( 78%);</a:t>
            </a:r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 szkole zjadają drugie śniadanie przyniesione    z domu (67%);bez posiłku przychodzi 6% badanych;</a:t>
            </a:r>
          </a:p>
          <a:p>
            <a:pPr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częszczają do sklepiku szkolnego (76%);</a:t>
            </a:r>
          </a:p>
          <a:p>
            <a:pPr>
              <a:buFontTx/>
              <a:buChar char="-"/>
            </a:pPr>
            <a:r>
              <a:rPr lang="pl-PL" dirty="0"/>
              <a:t>k</a:t>
            </a:r>
            <a:r>
              <a:rPr lang="pl-PL" dirty="0" smtClean="0"/>
              <a:t>upują słodycze, napoje i chipsy;</a:t>
            </a:r>
          </a:p>
          <a:p>
            <a:pPr>
              <a:buFontTx/>
              <a:buChar char="-"/>
            </a:pPr>
            <a:r>
              <a:rPr lang="pl-PL" dirty="0"/>
              <a:t>i</a:t>
            </a:r>
            <a:r>
              <a:rPr lang="pl-PL" dirty="0" smtClean="0"/>
              <a:t>ch zdaniem w sklepiku powinny znaleźć się owoce np. jabłka i kanapki ;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ą zainteresowani tematyką związaną z edukacją zdrowotną: zdrowe odżywianie – 61(50%); aktywność ruchowa – 58 (47%); profilaktyka uzależnień – 72 (59%); radzenie sobie ze stresem – 74 (60%).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23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WYNIKI PROWADZONYCH BADAŃ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u="sng" dirty="0" smtClean="0"/>
              <a:t>RODZICE ( 25 respondentów)</a:t>
            </a:r>
          </a:p>
          <a:p>
            <a:pPr>
              <a:buFontTx/>
              <a:buChar char="-"/>
            </a:pPr>
            <a:r>
              <a:rPr lang="pl-PL" dirty="0"/>
              <a:t>t</a:t>
            </a:r>
            <a:r>
              <a:rPr lang="pl-PL" dirty="0" smtClean="0"/>
              <a:t>wierdzą, że ich dziecko zabiera drugie śniadanie ( 72%);</a:t>
            </a:r>
          </a:p>
          <a:p>
            <a:pPr>
              <a:buFontTx/>
              <a:buChar char="-"/>
            </a:pPr>
            <a:r>
              <a:rPr lang="pl-PL" dirty="0"/>
              <a:t>i</a:t>
            </a:r>
            <a:r>
              <a:rPr lang="pl-PL" dirty="0" smtClean="0"/>
              <a:t>ch dzieci przed komputerem spędzają ok 4 godz. ( 44%);</a:t>
            </a:r>
          </a:p>
          <a:p>
            <a:pPr lvl="0">
              <a:buFontTx/>
              <a:buChar char="-"/>
            </a:pPr>
            <a:r>
              <a:rPr lang="cs-CZ" dirty="0" err="1"/>
              <a:t>uważają</a:t>
            </a:r>
            <a:r>
              <a:rPr lang="cs-CZ" dirty="0"/>
              <a:t>, </a:t>
            </a:r>
            <a:r>
              <a:rPr lang="cs-CZ" dirty="0" err="1"/>
              <a:t>że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dzieci</a:t>
            </a:r>
            <a:r>
              <a:rPr lang="cs-CZ" dirty="0"/>
              <a:t> </a:t>
            </a:r>
            <a:r>
              <a:rPr lang="cs-CZ" dirty="0" err="1"/>
              <a:t>czerpią</a:t>
            </a:r>
            <a:r>
              <a:rPr lang="cs-CZ" dirty="0"/>
              <a:t> </a:t>
            </a:r>
            <a:r>
              <a:rPr lang="cs-CZ" dirty="0" err="1"/>
              <a:t>informacje</a:t>
            </a:r>
            <a:r>
              <a:rPr lang="cs-CZ" dirty="0"/>
              <a:t> na </a:t>
            </a:r>
            <a:r>
              <a:rPr lang="cs-CZ" dirty="0" err="1"/>
              <a:t>temat</a:t>
            </a:r>
            <a:r>
              <a:rPr lang="cs-CZ" dirty="0"/>
              <a:t> </a:t>
            </a:r>
            <a:r>
              <a:rPr lang="cs-CZ" dirty="0" err="1"/>
              <a:t>zdrowego</a:t>
            </a:r>
            <a:r>
              <a:rPr lang="cs-CZ" dirty="0"/>
              <a:t> stylu </a:t>
            </a:r>
            <a:r>
              <a:rPr lang="cs-CZ" dirty="0" err="1"/>
              <a:t>życia</a:t>
            </a:r>
            <a:r>
              <a:rPr lang="cs-CZ" dirty="0"/>
              <a:t> z: </a:t>
            </a:r>
            <a:r>
              <a:rPr lang="cs-CZ" dirty="0" err="1"/>
              <a:t>rozmów</a:t>
            </a:r>
            <a:r>
              <a:rPr lang="cs-CZ" dirty="0"/>
              <a:t> z </a:t>
            </a:r>
            <a:r>
              <a:rPr lang="cs-CZ" dirty="0" err="1"/>
              <a:t>rodzicami</a:t>
            </a:r>
            <a:r>
              <a:rPr lang="cs-CZ" dirty="0"/>
              <a:t> </a:t>
            </a:r>
            <a:r>
              <a:rPr lang="cs-CZ" dirty="0" smtClean="0"/>
              <a:t>-21 </a:t>
            </a:r>
            <a:r>
              <a:rPr lang="cs-CZ" dirty="0"/>
              <a:t>( </a:t>
            </a:r>
            <a:r>
              <a:rPr lang="cs-CZ" dirty="0" smtClean="0"/>
              <a:t>84) </a:t>
            </a:r>
            <a:r>
              <a:rPr lang="cs-CZ" dirty="0"/>
              <a:t>; z </a:t>
            </a:r>
            <a:r>
              <a:rPr lang="cs-CZ" dirty="0" err="1" smtClean="0"/>
              <a:t>informacji</a:t>
            </a:r>
            <a:r>
              <a:rPr lang="cs-CZ" dirty="0" smtClean="0"/>
              <a:t> </a:t>
            </a:r>
            <a:r>
              <a:rPr lang="cs-CZ" dirty="0" err="1"/>
              <a:t>szkolnych</a:t>
            </a:r>
            <a:r>
              <a:rPr lang="cs-CZ" dirty="0"/>
              <a:t> </a:t>
            </a:r>
            <a:r>
              <a:rPr lang="cs-CZ" dirty="0" smtClean="0"/>
              <a:t>-19 (76%</a:t>
            </a:r>
            <a:r>
              <a:rPr lang="cs-CZ" dirty="0"/>
              <a:t>) oraz z </a:t>
            </a:r>
            <a:r>
              <a:rPr lang="cs-CZ" dirty="0" err="1"/>
              <a:t>artykułów</a:t>
            </a:r>
            <a:r>
              <a:rPr lang="cs-CZ" dirty="0"/>
              <a:t> z </a:t>
            </a:r>
            <a:r>
              <a:rPr lang="cs-CZ" dirty="0" err="1"/>
              <a:t>czasopism</a:t>
            </a:r>
            <a:r>
              <a:rPr lang="cs-CZ" dirty="0"/>
              <a:t>, Internetu </a:t>
            </a:r>
            <a:r>
              <a:rPr lang="cs-CZ" dirty="0" err="1"/>
              <a:t>itp</a:t>
            </a:r>
            <a:r>
              <a:rPr lang="cs-CZ" dirty="0"/>
              <a:t>. - </a:t>
            </a:r>
            <a:r>
              <a:rPr lang="cs-CZ" dirty="0" smtClean="0"/>
              <a:t>25(100%);</a:t>
            </a:r>
          </a:p>
          <a:p>
            <a:pPr lvl="0">
              <a:buFontTx/>
              <a:buChar char="-"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dzieci</a:t>
            </a:r>
            <a:r>
              <a:rPr lang="cs-CZ" dirty="0" smtClean="0"/>
              <a:t> </a:t>
            </a:r>
            <a:r>
              <a:rPr lang="cs-CZ" dirty="0" err="1" smtClean="0"/>
              <a:t>spędzją</a:t>
            </a:r>
            <a:r>
              <a:rPr lang="cs-CZ" dirty="0" smtClean="0"/>
              <a:t> </a:t>
            </a:r>
            <a:r>
              <a:rPr lang="cs-CZ" dirty="0" err="1" smtClean="0"/>
              <a:t>czas</a:t>
            </a:r>
            <a:r>
              <a:rPr lang="cs-CZ" dirty="0" smtClean="0"/>
              <a:t> </a:t>
            </a:r>
            <a:r>
              <a:rPr lang="cs-CZ" dirty="0" err="1" smtClean="0"/>
              <a:t>wolny</a:t>
            </a:r>
            <a:r>
              <a:rPr lang="cs-CZ" dirty="0" smtClean="0"/>
              <a:t>: na </a:t>
            </a:r>
            <a:r>
              <a:rPr lang="cs-CZ" dirty="0" err="1" smtClean="0"/>
              <a:t>spacerze</a:t>
            </a:r>
            <a:r>
              <a:rPr lang="cs-CZ" dirty="0" smtClean="0"/>
              <a:t> 14, </a:t>
            </a:r>
            <a:r>
              <a:rPr lang="cs-CZ" dirty="0" err="1" smtClean="0"/>
              <a:t>biegając</a:t>
            </a:r>
            <a:r>
              <a:rPr lang="cs-CZ" dirty="0" smtClean="0"/>
              <a:t> lub </a:t>
            </a:r>
            <a:r>
              <a:rPr lang="cs-CZ" dirty="0" err="1" smtClean="0"/>
              <a:t>jeżdżąc</a:t>
            </a:r>
            <a:r>
              <a:rPr lang="cs-CZ" dirty="0" smtClean="0"/>
              <a:t> na </a:t>
            </a:r>
            <a:r>
              <a:rPr lang="cs-CZ" dirty="0" err="1" smtClean="0"/>
              <a:t>rowerze</a:t>
            </a:r>
            <a:r>
              <a:rPr lang="cs-CZ" dirty="0" smtClean="0"/>
              <a:t> 12; </a:t>
            </a:r>
            <a:r>
              <a:rPr lang="cs-CZ" dirty="0" err="1" smtClean="0"/>
              <a:t>oglądając</a:t>
            </a:r>
            <a:r>
              <a:rPr lang="cs-CZ" dirty="0" smtClean="0"/>
              <a:t> </a:t>
            </a:r>
            <a:r>
              <a:rPr lang="cs-CZ" dirty="0" err="1" smtClean="0"/>
              <a:t>tv</a:t>
            </a:r>
            <a:r>
              <a:rPr lang="cs-CZ" dirty="0" smtClean="0"/>
              <a:t> 23; </a:t>
            </a:r>
          </a:p>
          <a:p>
            <a:pPr lvl="0">
              <a:buFontTx/>
              <a:buChar char="-"/>
            </a:pPr>
            <a:r>
              <a:rPr lang="cs-CZ" dirty="0" err="1" smtClean="0"/>
              <a:t>są</a:t>
            </a:r>
            <a:r>
              <a:rPr lang="cs-CZ" dirty="0" smtClean="0"/>
              <a:t> </a:t>
            </a:r>
            <a:r>
              <a:rPr lang="cs-CZ" dirty="0" err="1" smtClean="0"/>
              <a:t>zdania</a:t>
            </a:r>
            <a:r>
              <a:rPr lang="cs-CZ" dirty="0" smtClean="0"/>
              <a:t>, </a:t>
            </a:r>
            <a:r>
              <a:rPr lang="cs-CZ" dirty="0" err="1" smtClean="0"/>
              <a:t>że</a:t>
            </a:r>
            <a:r>
              <a:rPr lang="cs-CZ" dirty="0" smtClean="0"/>
              <a:t> </a:t>
            </a:r>
            <a:r>
              <a:rPr lang="cs-CZ" dirty="0" err="1" smtClean="0"/>
              <a:t>artykuły</a:t>
            </a:r>
            <a:r>
              <a:rPr lang="cs-CZ" dirty="0" smtClean="0"/>
              <a:t> </a:t>
            </a:r>
            <a:r>
              <a:rPr lang="cs-CZ" dirty="0" err="1" smtClean="0"/>
              <a:t>spożywcze</a:t>
            </a:r>
            <a:r>
              <a:rPr lang="cs-CZ" dirty="0" smtClean="0"/>
              <a:t> </a:t>
            </a:r>
            <a:r>
              <a:rPr lang="cs-CZ" dirty="0" err="1" smtClean="0"/>
              <a:t>w</a:t>
            </a:r>
            <a:r>
              <a:rPr lang="cs-CZ" dirty="0" smtClean="0"/>
              <a:t> </a:t>
            </a:r>
            <a:r>
              <a:rPr lang="cs-CZ" dirty="0" err="1" smtClean="0"/>
              <a:t>sklepiku</a:t>
            </a:r>
            <a:r>
              <a:rPr lang="cs-CZ" dirty="0" smtClean="0"/>
              <a:t> </a:t>
            </a:r>
            <a:r>
              <a:rPr lang="cs-CZ" dirty="0" err="1" smtClean="0"/>
              <a:t>szkolnym</a:t>
            </a:r>
            <a:r>
              <a:rPr lang="cs-CZ" dirty="0" smtClean="0"/>
              <a:t> </a:t>
            </a:r>
            <a:r>
              <a:rPr lang="cs-CZ" dirty="0" err="1" smtClean="0"/>
              <a:t>powinny</a:t>
            </a:r>
            <a:r>
              <a:rPr lang="cs-CZ" dirty="0" smtClean="0"/>
              <a:t> </a:t>
            </a:r>
            <a:r>
              <a:rPr lang="cs-CZ" dirty="0" err="1" smtClean="0"/>
              <a:t>zostać</a:t>
            </a:r>
            <a:r>
              <a:rPr lang="cs-CZ" dirty="0" smtClean="0"/>
              <a:t> </a:t>
            </a:r>
            <a:r>
              <a:rPr lang="cs-CZ" dirty="0" err="1" smtClean="0"/>
              <a:t>wzbogacone</a:t>
            </a:r>
            <a:r>
              <a:rPr lang="cs-CZ" dirty="0" smtClean="0"/>
              <a:t> o </a:t>
            </a:r>
            <a:r>
              <a:rPr lang="cs-CZ" dirty="0" err="1" smtClean="0"/>
              <a:t>owoce</a:t>
            </a:r>
            <a:r>
              <a:rPr lang="cs-CZ" dirty="0" smtClean="0"/>
              <a:t> i </a:t>
            </a:r>
            <a:r>
              <a:rPr lang="cs-CZ" dirty="0" err="1" smtClean="0"/>
              <a:t>kanapki</a:t>
            </a:r>
            <a:r>
              <a:rPr lang="cs-CZ" dirty="0" smtClean="0"/>
              <a:t> -25.</a:t>
            </a:r>
          </a:p>
          <a:p>
            <a:pPr lvl="0"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09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latin typeface="+mn-lt"/>
              </a:rPr>
              <a:t>prezentacja edukacyjno-profilaktyczna  dla uczniów kl.II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endParaRPr lang="pl-PL" sz="2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u="sng" dirty="0" smtClean="0"/>
              <a:t>Dnia 13.06.2013r</a:t>
            </a:r>
            <a:r>
              <a:rPr lang="cs-CZ" sz="1800" dirty="0" smtClean="0"/>
              <a:t>.  uczniowie klas drugich, tj. ok 160 uczniów wzięło udział w prezentacji edukacyjno-profilaktycznej, przygotowanej przez Pana Włodzimierza  Roznerskiego  - doświadczonego  specjalistę  ratownictwa medycznego.</a:t>
            </a:r>
            <a:endParaRPr lang="pl-PL" sz="1800" dirty="0" smtClean="0"/>
          </a:p>
          <a:p>
            <a:pPr>
              <a:spcBef>
                <a:spcPts val="0"/>
              </a:spcBef>
            </a:pPr>
            <a:r>
              <a:rPr lang="cs-CZ" sz="1800" i="1" dirty="0" smtClean="0"/>
              <a:t>„Uczniowie często w tym wieku rozpoczynają swoją przygodę </a:t>
            </a:r>
          </a:p>
          <a:p>
            <a:pPr>
              <a:spcBef>
                <a:spcPts val="0"/>
              </a:spcBef>
              <a:buNone/>
            </a:pPr>
            <a:r>
              <a:rPr lang="cs-CZ" sz="1800" i="1" dirty="0" smtClean="0"/>
              <a:t>     z motoryzacją, nie zdając sobie sprawy jak niebezpiecznym miejscem jest droga</a:t>
            </a:r>
            <a:r>
              <a:rPr lang="cs-CZ" sz="1800" dirty="0" smtClean="0"/>
              <a:t>” – mówił  Pan Roznerski. </a:t>
            </a:r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Po tym programie uczniowie uświadamiają sobie, że za błędy na drogach płaci się bardzo wysoki rachunek, nawet do końca życia.</a:t>
            </a:r>
            <a:endParaRPr lang="pl-PL" sz="1800" dirty="0" smtClean="0"/>
          </a:p>
          <a:p>
            <a:endParaRPr lang="pl-PL" sz="1800" dirty="0" smtClean="0"/>
          </a:p>
          <a:p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powiatstarogard.pl/foto/99ae79d969f83bc33528fd8fd283598d_360x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17032"/>
            <a:ext cx="2257425" cy="149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www.powiatstarogard.pl/foto/7a742596923f5a9fc7993e0e80a375e9_360x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2228850" cy="14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odpowiedzialność karna za popełnione czyny osób nieletnich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pl-PL" sz="1800" u="sng" dirty="0" smtClean="0"/>
              <a:t>W grudniu 2013 roku odwiedzili nas </a:t>
            </a:r>
            <a:r>
              <a:rPr lang="pl-PL" sz="1800" u="sng" dirty="0" err="1" smtClean="0"/>
              <a:t>asp.Angelika</a:t>
            </a:r>
            <a:r>
              <a:rPr lang="pl-PL" sz="1800" u="sng" dirty="0" smtClean="0"/>
              <a:t> Kreft i Marcin </a:t>
            </a:r>
            <a:r>
              <a:rPr lang="pl-PL" sz="1800" u="sng" dirty="0" err="1" smtClean="0"/>
              <a:t>Bucikiewicz</a:t>
            </a:r>
            <a:r>
              <a:rPr lang="pl-PL" sz="1800" u="sng" dirty="0" smtClean="0"/>
              <a:t> , specjalista </a:t>
            </a:r>
            <a:r>
              <a:rPr lang="pl-PL" sz="1800" u="sng" dirty="0" err="1" smtClean="0"/>
              <a:t>ds.Nieletnich</a:t>
            </a:r>
            <a:r>
              <a:rPr lang="pl-PL" sz="1800" u="sng" dirty="0" smtClean="0"/>
              <a:t> i Patologii Komendy Powiatowej Policji w Starogardzie Gdańskim</a:t>
            </a:r>
            <a:r>
              <a:rPr lang="pl-PL" sz="1800" dirty="0" smtClean="0"/>
              <a:t>. </a:t>
            </a:r>
          </a:p>
          <a:p>
            <a:r>
              <a:rPr lang="pl-PL" sz="1800" dirty="0" smtClean="0"/>
              <a:t>W spotkaniu uczestniczyli uczniowie klas I Technikum, </a:t>
            </a:r>
            <a:r>
              <a:rPr lang="pl-PL" sz="1800" dirty="0" err="1" smtClean="0"/>
              <a:t>tj</a:t>
            </a:r>
            <a:r>
              <a:rPr lang="pl-PL" sz="1800" dirty="0" smtClean="0"/>
              <a:t> ok. 160 uczniów. </a:t>
            </a:r>
          </a:p>
          <a:p>
            <a:r>
              <a:rPr lang="pl-PL" sz="1800" dirty="0" smtClean="0"/>
              <a:t> Celem spotkania było zapoznanie młodzieży z najważniejszymi przepisami zawartymi w Ustawie o Postępowaniu w Sprawach Nieletnich dotyczącymi przeciwdziałania wszelkim objawom demoralizacji i przestępczości osób nieletnich. </a:t>
            </a:r>
            <a:endParaRPr lang="pl-PL" sz="1800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F:\DSC_00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25144"/>
            <a:ext cx="1977789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F:\DSC_0007 - Kop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19777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1800" b="1" dirty="0" smtClean="0"/>
              <a:t>Zwiększenie zainteresowania uczniów </a:t>
            </a:r>
            <a:br>
              <a:rPr lang="pl-PL" sz="1800" b="1" dirty="0" smtClean="0"/>
            </a:br>
            <a:r>
              <a:rPr lang="pl-PL" sz="1800" b="1" dirty="0" smtClean="0"/>
              <a:t>aktywnością fizyczną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7776864" cy="487375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Ogólnopolska Akcja Ministra </a:t>
            </a:r>
            <a:r>
              <a:rPr lang="pl-PL" sz="1800" dirty="0" err="1" smtClean="0"/>
              <a:t>Edukacj</a:t>
            </a:r>
            <a:r>
              <a:rPr lang="pl-PL" sz="1800" dirty="0" smtClean="0"/>
              <a:t> Narodowej „Ćwiczyć każdy może” organizowana w ramach Roku Szkoły w Ruchu</a:t>
            </a:r>
          </a:p>
          <a:p>
            <a:r>
              <a:rPr lang="pl-PL" sz="1800" dirty="0" smtClean="0"/>
              <a:t>W nowej podstawie programowej znacznie silniej niż dotychczas zarysowano związki wychowania fizycznego i edukacji zdrowotnej.</a:t>
            </a:r>
          </a:p>
          <a:p>
            <a:r>
              <a:rPr lang="pl-PL" sz="1800" u="sng" dirty="0" smtClean="0"/>
              <a:t>Zajęcia edukacyjne :</a:t>
            </a: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400" dirty="0" smtClean="0">
                <a:solidFill>
                  <a:srgbClr val="00B0F0"/>
                </a:solidFill>
              </a:rPr>
              <a:t>Zabawy i gry oswajające z piłką siatkową, </a:t>
            </a:r>
          </a:p>
          <a:p>
            <a:pPr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 doskonalenie zagrywki sposobem górnym.</a:t>
            </a:r>
          </a:p>
          <a:p>
            <a:pPr>
              <a:spcBef>
                <a:spcPts val="0"/>
              </a:spcBef>
              <a:buNone/>
            </a:pPr>
            <a:endParaRPr lang="pl-PL" sz="1400" dirty="0" smtClean="0">
              <a:solidFill>
                <a:srgbClr val="00B0F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Alternatywne formy realizacji zajęć  </a:t>
            </a:r>
          </a:p>
          <a:p>
            <a:pPr>
              <a:spcBef>
                <a:spcPts val="0"/>
              </a:spcBef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Kształtowanie orientacji przestrzennej i poczucia rytmu. </a:t>
            </a:r>
          </a:p>
          <a:p>
            <a:pPr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Pokonywanie tras sprawnościowych </a:t>
            </a:r>
          </a:p>
          <a:p>
            <a:pPr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Rola aktywności ruchowej w życiu </a:t>
            </a:r>
          </a:p>
          <a:p>
            <a:pPr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Pomiary wzrostu, wagi oraz obwodów ciała. </a:t>
            </a:r>
          </a:p>
          <a:p>
            <a:pPr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Kwalifikacje i doskonalenia nauczycieli </a:t>
            </a:r>
            <a:endParaRPr lang="pl-PL" sz="1400" dirty="0">
              <a:solidFill>
                <a:srgbClr val="00B0F0"/>
              </a:solidFill>
            </a:endParaRPr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zse.com.pl/sport/img158/w_ruchu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667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1. Szko&amp;lstrok;a w ruchu - &amp;Cacute;wiczy&amp;cacute; ka&amp;zdot;dy mo&amp;zdot;e -&amp;nbsp0000-00-00 -&amp;nbspIMG_91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24944"/>
            <a:ext cx="14541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3. Szko&amp;lstrok;a w ruchu - &amp;Cacute;wiczy&amp;cacute; ka&amp;zdot;dy mo&amp;zdot;e -&amp;nbsp0000-00-00 -&amp;nbspIMG_88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924944"/>
            <a:ext cx="15049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4. Szko&amp;lstrok;a w ruchu - &amp;Cacute;wiczy&amp;cacute; ka&amp;zdot;dy mo&amp;zdot;e -&amp;nbsp0000-00-00 -&amp;nbspIMG_82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77072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Rola aktywno&amp;sacute;ci ruchowej w &amp;zdot;yciu - gryi &amp;cacute;wiczenia na lodzie z wykorzystaniem &amp;lstrok;y&amp;zdot;ew. -&amp;nbsp0000-00-00 -&amp;nbspIMG_167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9" y="4077072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Pomiary wzrostu, wagi oraz obwodów  cia&amp;lstrok;a. Obliczanie BMI. Rola aktywno&amp;sacute;ci ruchowej w &amp;zdot;yciu. -&amp;nbsp0000-00-00 -&amp;nbspDSC070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5373216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Kwalifikacje i doskonalenia nauczycieli (obszar nr 4) - Seminarium  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5301208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Analiza porównawcza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003366"/>
                </a:solidFill>
                <a:latin typeface="Lucida Grande"/>
                <a:ea typeface="Lucida Grande"/>
                <a:cs typeface="Lucida Grande"/>
              </a:rPr>
              <a:t>Liczba zwolnień lekarskich z </a:t>
            </a:r>
            <a:r>
              <a:rPr lang="pl-PL" dirty="0" smtClean="0">
                <a:solidFill>
                  <a:srgbClr val="003366"/>
                </a:solidFill>
                <a:latin typeface="Lucida Grande"/>
                <a:ea typeface="Lucida Grande"/>
                <a:cs typeface="Lucida Grande"/>
              </a:rPr>
              <a:t>wychowania fizycznego </a:t>
            </a:r>
            <a:r>
              <a:rPr lang="pl-PL" dirty="0">
                <a:solidFill>
                  <a:srgbClr val="003366"/>
                </a:solidFill>
                <a:latin typeface="Lucida Grande"/>
                <a:ea typeface="Lucida Grande"/>
                <a:cs typeface="Lucida Grande"/>
              </a:rPr>
              <a:t>w poszczególnych </a:t>
            </a:r>
            <a:r>
              <a:rPr lang="pl-PL" dirty="0" smtClean="0">
                <a:solidFill>
                  <a:srgbClr val="003366"/>
                </a:solidFill>
                <a:latin typeface="Lucida Grande"/>
                <a:ea typeface="Lucida Grande"/>
                <a:cs typeface="Lucida Grande"/>
              </a:rPr>
              <a:t>latach</a:t>
            </a:r>
          </a:p>
          <a:p>
            <a:pPr marL="0" indent="0" algn="ctr">
              <a:buNone/>
            </a:pPr>
            <a:endParaRPr lang="pl-PL" dirty="0" smtClean="0">
              <a:solidFill>
                <a:srgbClr val="003366"/>
              </a:solidFill>
              <a:latin typeface="Lucida Grande"/>
              <a:ea typeface="Lucida Grande"/>
              <a:cs typeface="Lucida Grande"/>
            </a:endParaRPr>
          </a:p>
          <a:p>
            <a:pPr marL="0" indent="0" algn="ctr">
              <a:buNone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88773"/>
              </p:ext>
            </p:extLst>
          </p:nvPr>
        </p:nvGraphicFramePr>
        <p:xfrm>
          <a:off x="683568" y="2492897"/>
          <a:ext cx="7272807" cy="283691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24269"/>
                <a:gridCol w="2424269"/>
                <a:gridCol w="2424269"/>
              </a:tblGrid>
              <a:tr h="567382">
                <a:tc>
                  <a:txBody>
                    <a:bodyPr/>
                    <a:lstStyle/>
                    <a:p>
                      <a:r>
                        <a:rPr lang="pl-PL" dirty="0" smtClean="0"/>
                        <a:t>2011/2012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2012/2013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2013/2014</a:t>
                      </a:r>
                      <a:endParaRPr lang="pl-PL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</a:t>
                      </a:r>
                      <a:r>
                        <a:rPr lang="pl-PL" dirty="0" smtClean="0"/>
                        <a:t> - 12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Kl. I - 7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</a:t>
                      </a:r>
                      <a:r>
                        <a:rPr lang="pl-PL" dirty="0" smtClean="0"/>
                        <a:t>  - 7</a:t>
                      </a:r>
                      <a:endParaRPr lang="pl-PL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</a:t>
                      </a:r>
                      <a:r>
                        <a:rPr lang="pl-PL" dirty="0" smtClean="0"/>
                        <a:t> - 6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</a:t>
                      </a:r>
                      <a:r>
                        <a:rPr lang="pl-PL" dirty="0" smtClean="0"/>
                        <a:t> - 18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</a:t>
                      </a:r>
                      <a:r>
                        <a:rPr lang="pl-PL" dirty="0" smtClean="0"/>
                        <a:t> - 7</a:t>
                      </a:r>
                      <a:endParaRPr lang="pl-PL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Kl.III</a:t>
                      </a:r>
                      <a:r>
                        <a:rPr lang="pl-PL" dirty="0" smtClean="0"/>
                        <a:t> -</a:t>
                      </a:r>
                      <a:r>
                        <a:rPr lang="pl-PL" baseline="0" dirty="0" smtClean="0"/>
                        <a:t> 11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Kl.III</a:t>
                      </a:r>
                      <a:r>
                        <a:rPr lang="pl-PL" dirty="0" smtClean="0"/>
                        <a:t> - 10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Kl.III</a:t>
                      </a:r>
                      <a:r>
                        <a:rPr lang="pl-PL" dirty="0" smtClean="0"/>
                        <a:t> - 17</a:t>
                      </a:r>
                      <a:endParaRPr lang="pl-PL" dirty="0"/>
                    </a:p>
                  </a:txBody>
                  <a:tcPr/>
                </a:tc>
              </a:tr>
              <a:tr h="567382">
                <a:tc>
                  <a:txBody>
                    <a:bodyPr/>
                    <a:lstStyle/>
                    <a:p>
                      <a:r>
                        <a:rPr lang="pl-PL" dirty="0" smtClean="0"/>
                        <a:t>Kl. IV - 12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Kl.IV</a:t>
                      </a:r>
                      <a:r>
                        <a:rPr lang="pl-PL" dirty="0" smtClean="0"/>
                        <a:t> - 19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Kl.IV</a:t>
                      </a:r>
                      <a:r>
                        <a:rPr lang="pl-PL" dirty="0" smtClean="0"/>
                        <a:t> - 9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611560" y="55172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Suma:     41			54		40	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67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b="1" dirty="0" smtClean="0"/>
              <a:t>Propagowanie różnych form działalności </a:t>
            </a:r>
            <a:br>
              <a:rPr lang="pl-PL" sz="1800" b="1" dirty="0" smtClean="0"/>
            </a:br>
            <a:r>
              <a:rPr lang="pl-PL" sz="1800" b="1" dirty="0" smtClean="0"/>
              <a:t>sportowo-rekreacyjnej</a:t>
            </a:r>
            <a:br>
              <a:rPr lang="pl-PL" sz="1800" b="1" dirty="0" smtClean="0"/>
            </a:br>
            <a:r>
              <a:rPr lang="pl-PL" sz="1800" b="1" dirty="0" smtClean="0"/>
              <a:t>dostosowanych do potrzeb uczniów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pl-PL" sz="1400" dirty="0" smtClean="0"/>
              <a:t>W ramach zajęć pozalekcyjnych propagujemy kulturę fizyczną, sport, zachęcamy młodzież do udziału w różnych formach rekreacji, udziału w sekcjach sportowych jako ważnego dla zdrowia czynnika rozwoju indywidualnego , osiągania sukcesu każdego ucznia na miarę jego własnych możliwości. Do dyspozycji jest hala sportowa, siłownia.</a:t>
            </a:r>
          </a:p>
          <a:p>
            <a:endParaRPr lang="pl-PL" dirty="0"/>
          </a:p>
        </p:txBody>
      </p:sp>
      <p:pic>
        <p:nvPicPr>
          <p:cNvPr id="4" name="irc_mi" descr="http://zse.com.pl/thumb/herb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49826"/>
              </p:ext>
            </p:extLst>
          </p:nvPr>
        </p:nvGraphicFramePr>
        <p:xfrm>
          <a:off x="467544" y="2780927"/>
          <a:ext cx="7560841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699"/>
                <a:gridCol w="1454740"/>
                <a:gridCol w="1559004"/>
                <a:gridCol w="1515699"/>
                <a:gridCol w="1515699"/>
              </a:tblGrid>
              <a:tr h="46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Rodzaj zajęć</a:t>
                      </a:r>
                      <a:endParaRPr lang="pl-PL" sz="10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Dzień</a:t>
                      </a:r>
                      <a:endParaRPr lang="pl-PL" sz="10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Godzina</a:t>
                      </a:r>
                      <a:endParaRPr lang="pl-PL" sz="10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Sala</a:t>
                      </a:r>
                      <a:endParaRPr lang="pl-PL" sz="100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Uwagi</a:t>
                      </a:r>
                      <a:endParaRPr lang="pl-PL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9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</a:rPr>
                        <a:t>Siłownia i fitness</a:t>
                      </a:r>
                      <a:endParaRPr lang="pl-PL" sz="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</a:rPr>
                        <a:t>Wtorek</a:t>
                      </a:r>
                      <a:endParaRPr lang="pl-PL" sz="800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</a:rPr>
                        <a:t>15.00</a:t>
                      </a:r>
                      <a:endParaRPr lang="pl-PL" sz="80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</a:rPr>
                        <a:t>Hala/siłownia</a:t>
                      </a:r>
                      <a:endParaRPr lang="pl-PL" sz="80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800">
                        <a:solidFill>
                          <a:srgbClr val="00B050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Siłownia szkolna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Wtorek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15.00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B05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Hala/siłownia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>
                        <a:solidFill>
                          <a:srgbClr val="00B05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5F497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Piłka koszykowa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5F497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Czwartek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5F497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15.30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5F497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5F497A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Dla dziewcząt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Badminton i tenis stołowy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Poniedziałek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15.30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solidFill>
                          <a:srgbClr val="943634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Piłka siatkowa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Środa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15.30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943634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Dla chłopców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Piłka ręczna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Wtorek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15.30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solidFill>
                          <a:srgbClr val="4BACC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Piłka koszykowa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Środa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15.30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4BACC6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Dla chłopców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Futsal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Czwartek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17.00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FF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Dla chłopców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Piłka siatkowa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Wtorek 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Czwartek 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18.30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15.00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Hala sportowa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17365D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Dla dziewcząt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Kółko turystyczne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Wtorek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9.40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7030A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Korytarz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solidFill>
                          <a:srgbClr val="7030A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Edukacja prozdrowotna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Poniedziałek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15.00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70C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Gab.pedagoga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solidFill>
                          <a:srgbClr val="0070C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Doradztwo zawodowe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Środa 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15.00</a:t>
                      </a:r>
                      <a:endParaRPr lang="pl-PL" sz="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Times New Roman"/>
                        </a:rPr>
                        <a:t>Gab.psychologa</a:t>
                      </a:r>
                      <a:endParaRPr lang="pl-PL" sz="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1415</Words>
  <Application>Microsoft Macintosh PowerPoint</Application>
  <PresentationFormat>Pokaz na ekranie (4:3)</PresentationFormat>
  <Paragraphs>246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Wykusz</vt:lpstr>
      <vt:lpstr>          Szkoła Promująca Zdrowie  w ZESPOLE SZKÓŁ EKONOMICZNYCH w okresie przygotowawczym  </vt:lpstr>
      <vt:lpstr>Problemy priorytetowe wynikające    z diagnozy</vt:lpstr>
      <vt:lpstr>WYNIKI PROWADZONYCH BADAŃ</vt:lpstr>
      <vt:lpstr>WYNIKI PROWADZONYCH BADAŃ</vt:lpstr>
      <vt:lpstr>  prezentacja edukacyjno-profilaktyczna  dla uczniów kl.II </vt:lpstr>
      <vt:lpstr>odpowiedzialność karna za popełnione czyny osób nieletnich</vt:lpstr>
      <vt:lpstr>Zwiększenie zainteresowania uczniów  aktywnością fizyczną </vt:lpstr>
      <vt:lpstr>Analiza porównawcza</vt:lpstr>
      <vt:lpstr>Propagowanie różnych form działalności  sportowo-rekreacyjnej dostosowanych do potrzeb uczniów</vt:lpstr>
      <vt:lpstr>Szerzenie kultury fizycznej mające na celu integrację środowiska i społeczności szkolnej</vt:lpstr>
      <vt:lpstr>Szerzenie kultury fizycznej mające na celu integrację środowiska i społeczności szkolnej</vt:lpstr>
      <vt:lpstr>Sport to zdrowie – obchody dnia zdrowia </vt:lpstr>
      <vt:lpstr>Profilaktyka prozdrowotna- promocja zdrowego stylu życia, przeciwdziałanie zachowaniom ryzykownym</vt:lpstr>
      <vt:lpstr>Profilaktyka prozdrowotna- promocja zdrowego stylu życia, przeciwdziałanie zachowaniom ryzykownym</vt:lpstr>
      <vt:lpstr>Profilaktyka prozdrowotna- promocja zdrowego stylu życia, przeciwdziałanie zachowaniom ryzykownym</vt:lpstr>
      <vt:lpstr>Profilaktyka prozdrowotna- promocja zdrowego stylu życia, przeciwdziałanie zachowaniom ryzykownym</vt:lpstr>
      <vt:lpstr>zachęcanie młodych ludzi do udziału w bezinteresownym działaniu na rzecz potrzebujących </vt:lpstr>
      <vt:lpstr>Wycieczka edukacyjno-profilaktyczna</vt:lpstr>
      <vt:lpstr>        program „ Zachowaj równowagę”</vt:lpstr>
      <vt:lpstr>profilaktyka prozdrowotna zachowań ryzykownych – Światowy Dzień Walki z AIDS </vt:lpstr>
      <vt:lpstr>„ Zdrowy tydzień – promocja zdrowia w trosce o lepszą przyszłość. Od wiedzy do praktyki” </vt:lpstr>
      <vt:lpstr>Szkoła przyjazna żywieniu                         i aktywności fizycznej  </vt:lpstr>
      <vt:lpstr>Działania promujące zdrowe odżywianie</vt:lpstr>
      <vt:lpstr>Nowe produkty w sklepiku szkolnym</vt:lpstr>
      <vt:lpstr>Program „ Czuję, widzę, słyszę, ratuję”</vt:lpstr>
      <vt:lpstr>Dziękuję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Promująca Zdrowie  Zespół Szkół Ekonomicznych </dc:title>
  <dc:creator>zse</dc:creator>
  <cp:lastModifiedBy>Piotr</cp:lastModifiedBy>
  <cp:revision>35</cp:revision>
  <dcterms:created xsi:type="dcterms:W3CDTF">2014-06-03T10:08:19Z</dcterms:created>
  <dcterms:modified xsi:type="dcterms:W3CDTF">2014-08-25T06:02:32Z</dcterms:modified>
</cp:coreProperties>
</file>